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DM Sans" pitchFamily="2" charset="0"/>
      <p:regular r:id="rId18"/>
    </p:embeddedFont>
    <p:embeddedFont>
      <p:font typeface="DM Sans Bold" charset="0"/>
      <p:regular r:id="rId19"/>
    </p:embeddedFont>
    <p:embeddedFont>
      <p:font typeface="Montserrat Classic Bold" panose="020B0604020202020204" charset="0"/>
      <p:regular r:id="rId20"/>
    </p:embeddedFont>
    <p:embeddedFont>
      <p:font typeface="Montserrat Light" panose="00000400000000000000" pitchFamily="2" charset="0"/>
      <p:regular r:id="rId21"/>
    </p:embeddedFont>
    <p:embeddedFont>
      <p:font typeface="Oswald" panose="00000500000000000000" pitchFamily="2" charset="0"/>
      <p:regular r:id="rId22"/>
    </p:embeddedFont>
    <p:embeddedFont>
      <p:font typeface="Oswald Bold" panose="00000800000000000000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3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7.jpe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540942" y="0"/>
            <a:ext cx="1747058" cy="1757729"/>
          </a:xfrm>
          <a:custGeom>
            <a:avLst/>
            <a:gdLst/>
            <a:ahLst/>
            <a:cxnLst/>
            <a:rect l="l" t="t" r="r" b="b"/>
            <a:pathLst>
              <a:path w="1747058" h="1757729">
                <a:moveTo>
                  <a:pt x="0" y="0"/>
                </a:moveTo>
                <a:lnTo>
                  <a:pt x="1747058" y="0"/>
                </a:lnTo>
                <a:lnTo>
                  <a:pt x="1747058" y="1757729"/>
                </a:lnTo>
                <a:lnTo>
                  <a:pt x="0" y="1757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29" t="-23" b="-247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4670300" y="0"/>
            <a:ext cx="1796208" cy="1757729"/>
          </a:xfrm>
          <a:custGeom>
            <a:avLst/>
            <a:gdLst/>
            <a:ahLst/>
            <a:cxnLst/>
            <a:rect l="l" t="t" r="r" b="b"/>
            <a:pathLst>
              <a:path w="1796208" h="1757729">
                <a:moveTo>
                  <a:pt x="0" y="0"/>
                </a:moveTo>
                <a:lnTo>
                  <a:pt x="1796208" y="0"/>
                </a:lnTo>
                <a:lnTo>
                  <a:pt x="1796208" y="1757729"/>
                </a:lnTo>
                <a:lnTo>
                  <a:pt x="0" y="17577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4236347" y="4501186"/>
            <a:ext cx="9815307" cy="124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7"/>
              </a:lnSpc>
            </a:pPr>
            <a:r>
              <a:rPr lang="en-US" sz="7440" spc="729">
                <a:solidFill>
                  <a:srgbClr val="231F20"/>
                </a:solidFill>
                <a:latin typeface="Oswald Bold"/>
              </a:rPr>
              <a:t>RESUME CHALLENGE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CODEBASICS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19596" y="7482578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DESIGNED AND CREATED BY ADITYA BHARDWAJ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4060212"/>
            <a:ext cx="2932415" cy="2351362"/>
            <a:chOff x="0" y="0"/>
            <a:chExt cx="1075555" cy="8624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6521008"/>
            <a:ext cx="2932415" cy="847111"/>
            <a:chOff x="0" y="0"/>
            <a:chExt cx="1075555" cy="3107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464033" y="5714165"/>
            <a:ext cx="2932415" cy="2351362"/>
            <a:chOff x="0" y="0"/>
            <a:chExt cx="1075555" cy="8624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464033" y="8174961"/>
            <a:ext cx="2932415" cy="847111"/>
            <a:chOff x="0" y="0"/>
            <a:chExt cx="1075555" cy="3107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1333" y="2789500"/>
            <a:ext cx="2932415" cy="2351362"/>
            <a:chOff x="0" y="0"/>
            <a:chExt cx="1075555" cy="8624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1333" y="5250296"/>
            <a:ext cx="2932415" cy="847111"/>
            <a:chOff x="0" y="0"/>
            <a:chExt cx="1075555" cy="31070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3082447">
            <a:off x="7367071" y="6631978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1538888" y="1195362"/>
            <a:ext cx="890409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NEXT TASK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7916" y="4200816"/>
            <a:ext cx="2534389" cy="203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 dirty="0">
                <a:solidFill>
                  <a:srgbClr val="100F0D"/>
                </a:solidFill>
                <a:latin typeface="Montserrat Light"/>
              </a:rPr>
              <a:t>Provide </a:t>
            </a:r>
            <a:r>
              <a:rPr lang="en-US" sz="1670" dirty="0" err="1">
                <a:solidFill>
                  <a:srgbClr val="100F0D"/>
                </a:solidFill>
                <a:latin typeface="Montserrat Light"/>
              </a:rPr>
              <a:t>alist</a:t>
            </a:r>
            <a:r>
              <a:rPr lang="en-US" sz="1670" dirty="0">
                <a:solidFill>
                  <a:srgbClr val="100F0D"/>
                </a:solidFill>
                <a:latin typeface="Montserrat Light"/>
              </a:rPr>
              <a:t> of products with </a:t>
            </a:r>
            <a:r>
              <a:rPr lang="en-US" sz="1670" b="1" dirty="0">
                <a:solidFill>
                  <a:srgbClr val="100F0D"/>
                </a:solidFill>
                <a:latin typeface="Montserrat Light"/>
              </a:rPr>
              <a:t>a base price</a:t>
            </a:r>
            <a:r>
              <a:rPr lang="en-US" sz="1670" dirty="0">
                <a:solidFill>
                  <a:srgbClr val="100F0D"/>
                </a:solidFill>
                <a:latin typeface="Montserrat Light"/>
              </a:rPr>
              <a:t> greater than </a:t>
            </a:r>
            <a:r>
              <a:rPr lang="en-US" sz="1670" b="1" dirty="0">
                <a:solidFill>
                  <a:srgbClr val="100F0D"/>
                </a:solidFill>
                <a:latin typeface="Montserrat Light"/>
              </a:rPr>
              <a:t>500</a:t>
            </a:r>
            <a:r>
              <a:rPr lang="en-US" sz="1670" dirty="0">
                <a:solidFill>
                  <a:srgbClr val="100F0D"/>
                </a:solidFill>
                <a:latin typeface="Montserrat Light"/>
              </a:rPr>
              <a:t> and that are featured in promo type of </a:t>
            </a:r>
            <a:r>
              <a:rPr lang="en-US" sz="1670" b="1" dirty="0">
                <a:solidFill>
                  <a:srgbClr val="100F0D"/>
                </a:solidFill>
                <a:latin typeface="Montserrat Light"/>
              </a:rPr>
              <a:t>'BOGOF</a:t>
            </a:r>
            <a:r>
              <a:rPr lang="en-US" sz="1670" dirty="0">
                <a:solidFill>
                  <a:srgbClr val="100F0D"/>
                </a:solidFill>
                <a:latin typeface="Montserrat Light"/>
              </a:rPr>
              <a:t>' (Buy One Get One Free). 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5722" y="6691327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TASK1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651949" y="8344704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TASK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674143" y="5882703"/>
            <a:ext cx="2534389" cy="203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Generate a report that provides an overview of the number of stores in each city.</a:t>
            </a:r>
          </a:p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The results will be sorted in descending order of store counts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279249" y="5420038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TASK 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301443" y="2958038"/>
            <a:ext cx="2730849" cy="1873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100F0D"/>
                </a:solidFill>
                <a:latin typeface="Montserrat Light"/>
              </a:rPr>
              <a:t>Generate a report that displays each campaign along with the total revenue</a:t>
            </a:r>
          </a:p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100F0D"/>
                </a:solidFill>
                <a:latin typeface="Montserrat Light"/>
              </a:rPr>
              <a:t>generated before and after the campaign</a:t>
            </a:r>
          </a:p>
        </p:txBody>
      </p:sp>
      <p:sp>
        <p:nvSpPr>
          <p:cNvPr id="29" name="Freeform 29"/>
          <p:cNvSpPr/>
          <p:nvPr/>
        </p:nvSpPr>
        <p:spPr>
          <a:xfrm rot="-8970905" flipH="1">
            <a:off x="2878284" y="4862011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TextBox 30"/>
          <p:cNvSpPr txBox="1"/>
          <p:nvPr/>
        </p:nvSpPr>
        <p:spPr>
          <a:xfrm>
            <a:off x="1836286" y="2844075"/>
            <a:ext cx="8187907" cy="373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186">
                <a:solidFill>
                  <a:srgbClr val="100F0D"/>
                </a:solidFill>
                <a:latin typeface="Montserrat Light"/>
              </a:rPr>
              <a:t>SQL based report generation</a:t>
            </a:r>
          </a:p>
        </p:txBody>
      </p:sp>
      <p:sp>
        <p:nvSpPr>
          <p:cNvPr id="31" name="Freeform 31"/>
          <p:cNvSpPr/>
          <p:nvPr/>
        </p:nvSpPr>
        <p:spPr>
          <a:xfrm rot="-7838932" flipH="1">
            <a:off x="11036803" y="3988003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4" y="0"/>
                </a:moveTo>
                <a:lnTo>
                  <a:pt x="0" y="0"/>
                </a:lnTo>
                <a:lnTo>
                  <a:pt x="0" y="501826"/>
                </a:lnTo>
                <a:lnTo>
                  <a:pt x="1776374" y="501826"/>
                </a:lnTo>
                <a:lnTo>
                  <a:pt x="177637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2" name="Group 32"/>
          <p:cNvGrpSpPr/>
          <p:nvPr/>
        </p:nvGrpSpPr>
        <p:grpSpPr>
          <a:xfrm>
            <a:off x="12090548" y="5112924"/>
            <a:ext cx="3555555" cy="2351362"/>
            <a:chOff x="0" y="0"/>
            <a:chExt cx="1304112" cy="86243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04112" cy="862436"/>
            </a:xfrm>
            <a:custGeom>
              <a:avLst/>
              <a:gdLst/>
              <a:ahLst/>
              <a:cxnLst/>
              <a:rect l="l" t="t" r="r" b="b"/>
              <a:pathLst>
                <a:path w="1304112" h="862436">
                  <a:moveTo>
                    <a:pt x="67500" y="0"/>
                  </a:moveTo>
                  <a:lnTo>
                    <a:pt x="1236612" y="0"/>
                  </a:lnTo>
                  <a:cubicBezTo>
                    <a:pt x="1273891" y="0"/>
                    <a:pt x="1304112" y="30221"/>
                    <a:pt x="1304112" y="67500"/>
                  </a:cubicBezTo>
                  <a:lnTo>
                    <a:pt x="1304112" y="794936"/>
                  </a:lnTo>
                  <a:cubicBezTo>
                    <a:pt x="1304112" y="832215"/>
                    <a:pt x="1273891" y="862436"/>
                    <a:pt x="1236612" y="862436"/>
                  </a:cubicBezTo>
                  <a:lnTo>
                    <a:pt x="67500" y="862436"/>
                  </a:lnTo>
                  <a:cubicBezTo>
                    <a:pt x="30221" y="862436"/>
                    <a:pt x="0" y="832215"/>
                    <a:pt x="0" y="794936"/>
                  </a:cubicBezTo>
                  <a:lnTo>
                    <a:pt x="0" y="67500"/>
                  </a:lnTo>
                  <a:cubicBezTo>
                    <a:pt x="0" y="30221"/>
                    <a:pt x="30221" y="0"/>
                    <a:pt x="67500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1304112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2090548" y="5281365"/>
            <a:ext cx="3555555" cy="189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8"/>
              </a:lnSpc>
            </a:pPr>
            <a:r>
              <a:rPr lang="en-US" sz="1563">
                <a:solidFill>
                  <a:srgbClr val="100F0D"/>
                </a:solidFill>
                <a:latin typeface="Montserrat Light"/>
              </a:rPr>
              <a:t>Produce a report that calculates the Incremental Sold Quantity (ISU%) for each</a:t>
            </a:r>
          </a:p>
          <a:p>
            <a:pPr algn="ctr">
              <a:lnSpc>
                <a:spcPts val="2188"/>
              </a:lnSpc>
            </a:pPr>
            <a:r>
              <a:rPr lang="en-US" sz="1563">
                <a:solidFill>
                  <a:srgbClr val="100F0D"/>
                </a:solidFill>
                <a:latin typeface="Montserrat Light"/>
              </a:rPr>
              <a:t>category during the Diwali campaign. Additionally, provide rankings for the</a:t>
            </a:r>
          </a:p>
          <a:p>
            <a:pPr algn="ctr">
              <a:lnSpc>
                <a:spcPts val="2188"/>
              </a:lnSpc>
            </a:pPr>
            <a:r>
              <a:rPr lang="en-US" sz="1563">
                <a:solidFill>
                  <a:srgbClr val="100F0D"/>
                </a:solidFill>
                <a:latin typeface="Montserrat Light"/>
              </a:rPr>
              <a:t>categories based on their ISU%.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2414782" y="7669898"/>
            <a:ext cx="2932415" cy="847111"/>
            <a:chOff x="0" y="0"/>
            <a:chExt cx="1075555" cy="31070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2510032" y="7852549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TASK 4</a:t>
            </a:r>
          </a:p>
        </p:txBody>
      </p:sp>
      <p:sp>
        <p:nvSpPr>
          <p:cNvPr id="40" name="Freeform 40"/>
          <p:cNvSpPr/>
          <p:nvPr/>
        </p:nvSpPr>
        <p:spPr>
          <a:xfrm rot="-3082447">
            <a:off x="15620654" y="590954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1" name="Group 41"/>
          <p:cNvGrpSpPr/>
          <p:nvPr/>
        </p:nvGrpSpPr>
        <p:grpSpPr>
          <a:xfrm>
            <a:off x="15066614" y="1716018"/>
            <a:ext cx="2932415" cy="2351362"/>
            <a:chOff x="0" y="0"/>
            <a:chExt cx="1075555" cy="86243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5066614" y="4229137"/>
            <a:ext cx="2932415" cy="847111"/>
            <a:chOff x="0" y="0"/>
            <a:chExt cx="1075555" cy="31070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5167397" y="2092023"/>
            <a:ext cx="2730849" cy="218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100F0D"/>
                </a:solidFill>
                <a:latin typeface="Montserrat Light"/>
              </a:rPr>
              <a:t>Generate a report that displays each campaign along with the total revenue generated before and after the campaign</a:t>
            </a:r>
          </a:p>
          <a:p>
            <a:pPr algn="ctr">
              <a:lnSpc>
                <a:spcPts val="2519"/>
              </a:lnSpc>
            </a:pPr>
            <a:endParaRPr lang="en-US" sz="1799">
              <a:solidFill>
                <a:srgbClr val="100F0D"/>
              </a:solidFill>
              <a:latin typeface="Montserrat Ligh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5230550" y="4398484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TASK 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2024-02-06 16-20-27">
            <a:hlinkClick r:id="" action="ppaction://media"/>
            <a:extLst>
              <a:ext uri="{FF2B5EF4-FFF2-40B4-BE49-F238E27FC236}">
                <a16:creationId xmlns:a16="http://schemas.microsoft.com/office/drawing/2014/main" id="{26C33C3F-765A-C000-2A5C-C10C36D2FE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2" cy="1028700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365769" y="3791077"/>
            <a:ext cx="2551375" cy="2622909"/>
          </a:xfrm>
          <a:custGeom>
            <a:avLst/>
            <a:gdLst/>
            <a:ahLst/>
            <a:cxnLst/>
            <a:rect l="l" t="t" r="r" b="b"/>
            <a:pathLst>
              <a:path w="2551375" h="2622909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8498723" y="6552336"/>
            <a:ext cx="4135657" cy="69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spc="399">
                <a:solidFill>
                  <a:srgbClr val="FDFBFB"/>
                </a:solidFill>
                <a:latin typeface="DM Sans Bold"/>
              </a:rPr>
              <a:t>CUSTOMERS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-104775"/>
            <a:ext cx="12843544" cy="92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32"/>
              </a:lnSpc>
            </a:pPr>
            <a:r>
              <a:rPr lang="en-US" sz="5380">
                <a:solidFill>
                  <a:srgbClr val="000000"/>
                </a:solidFill>
                <a:latin typeface="Canva Sans Bold"/>
              </a:rPr>
              <a:t>RECOMMENDATIONS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971550"/>
            <a:ext cx="18288000" cy="1150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1"/>
              </a:lnSpc>
            </a:pPr>
            <a:r>
              <a:rPr lang="en-US" sz="2715" dirty="0">
                <a:solidFill>
                  <a:srgbClr val="FF914D"/>
                </a:solidFill>
                <a:latin typeface="Canva Sans Bold"/>
              </a:rPr>
              <a:t>Store Distribution Optimization:</a:t>
            </a:r>
          </a:p>
          <a:p>
            <a:pPr marL="586264" lvl="1" indent="-293132">
              <a:lnSpc>
                <a:spcPts val="3801"/>
              </a:lnSpc>
              <a:buFont typeface="Arial"/>
              <a:buChar char="•"/>
            </a:pPr>
            <a:r>
              <a:rPr lang="en-US" sz="2715" dirty="0">
                <a:solidFill>
                  <a:srgbClr val="000000"/>
                </a:solidFill>
                <a:latin typeface="Canva Sans"/>
              </a:rPr>
              <a:t>Considering the correlation between the number of stores and revenue, evaluate the performance of cities with a higher number of stores like Bengaluru. Assess if the market saturation is affecting incremental revenue and consider optimizing the store count in such cities.</a:t>
            </a:r>
          </a:p>
          <a:p>
            <a:pPr marL="586264" lvl="1" indent="-293132">
              <a:lnSpc>
                <a:spcPts val="3801"/>
              </a:lnSpc>
              <a:buFont typeface="Arial"/>
              <a:buChar char="•"/>
            </a:pPr>
            <a:r>
              <a:rPr lang="en-US" sz="2715" dirty="0">
                <a:solidFill>
                  <a:srgbClr val="000000"/>
                </a:solidFill>
                <a:latin typeface="Canva Sans"/>
              </a:rPr>
              <a:t>Explore the potential for expanding in cities with fewer stores, especially in Trivandrum and Vijayawada, where the store count is low.</a:t>
            </a:r>
          </a:p>
          <a:p>
            <a:pPr>
              <a:lnSpc>
                <a:spcPts val="3801"/>
              </a:lnSpc>
            </a:pPr>
            <a:endParaRPr lang="en-US" sz="2715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801"/>
              </a:lnSpc>
            </a:pPr>
            <a:r>
              <a:rPr lang="en-US" sz="2715" dirty="0">
                <a:solidFill>
                  <a:srgbClr val="FF914D"/>
                </a:solidFill>
                <a:latin typeface="Canva Sans Bold"/>
              </a:rPr>
              <a:t>Focus on Madura City's Success Model:</a:t>
            </a:r>
          </a:p>
          <a:p>
            <a:pPr marL="586264" lvl="1" indent="-293132">
              <a:lnSpc>
                <a:spcPts val="3801"/>
              </a:lnSpc>
              <a:buFont typeface="Arial"/>
              <a:buChar char="•"/>
            </a:pPr>
            <a:r>
              <a:rPr lang="en-US" sz="2715" dirty="0">
                <a:solidFill>
                  <a:srgbClr val="000000"/>
                </a:solidFill>
                <a:latin typeface="Canva Sans"/>
              </a:rPr>
              <a:t>Investigate the factors contributing to the high Incremental Revenue % in Madura City with only 4 stores. Identify successful strategies implemented in this city and consider replicating them in other cities, especially those with a similar store count.</a:t>
            </a:r>
          </a:p>
          <a:p>
            <a:pPr>
              <a:lnSpc>
                <a:spcPts val="3801"/>
              </a:lnSpc>
            </a:pPr>
            <a:endParaRPr lang="en-US" sz="2715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801"/>
              </a:lnSpc>
            </a:pPr>
            <a:r>
              <a:rPr lang="en-US" sz="2715" dirty="0">
                <a:solidFill>
                  <a:srgbClr val="FF914D"/>
                </a:solidFill>
                <a:latin typeface="Canva Sans Bold"/>
              </a:rPr>
              <a:t>Promotional Strategy:</a:t>
            </a:r>
          </a:p>
          <a:p>
            <a:pPr marL="586264" lvl="1" indent="-293132">
              <a:lnSpc>
                <a:spcPts val="3801"/>
              </a:lnSpc>
              <a:buFont typeface="Arial"/>
              <a:buChar char="•"/>
            </a:pPr>
            <a:r>
              <a:rPr lang="en-US" sz="2715" dirty="0">
                <a:solidFill>
                  <a:srgbClr val="000000"/>
                </a:solidFill>
                <a:latin typeface="Canva Sans"/>
              </a:rPr>
              <a:t>Focus on optimizing the promotional strategy by leveraging the success of the "500 Cashback" promo type. Consider expanding this type of promotion to maintain a healthy balance between Incremental Revenue and Incremental Sold Quantity.</a:t>
            </a:r>
          </a:p>
          <a:p>
            <a:pPr marL="586264" lvl="1" indent="-293132">
              <a:lnSpc>
                <a:spcPts val="3801"/>
              </a:lnSpc>
              <a:buFont typeface="Arial"/>
              <a:buChar char="•"/>
            </a:pPr>
            <a:r>
              <a:rPr lang="en-US" sz="2715" dirty="0">
                <a:solidFill>
                  <a:srgbClr val="000000"/>
                </a:solidFill>
                <a:latin typeface="Canva Sans"/>
              </a:rPr>
              <a:t>Reevaluate and potentially adjust or discontinue promo types with negative trends, such as "33% OFF," "50% OFF," and "25% OFF." Analyze the reasons behind the decline and make data-driven decisions on whether to revamp or replace these promotions.</a:t>
            </a:r>
          </a:p>
          <a:p>
            <a:pPr>
              <a:lnSpc>
                <a:spcPts val="2681"/>
              </a:lnSpc>
            </a:pPr>
            <a:endParaRPr lang="en-US" sz="2715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681"/>
              </a:lnSpc>
            </a:pPr>
            <a:endParaRPr lang="en-US" sz="2715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681"/>
              </a:lnSpc>
            </a:pPr>
            <a:endParaRPr lang="en-US" sz="2715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438"/>
              </a:lnSpc>
            </a:pPr>
            <a:endParaRPr lang="en-US" sz="2715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438"/>
              </a:lnSpc>
            </a:pPr>
            <a:endParaRPr lang="en-US" sz="2715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438"/>
              </a:lnSpc>
            </a:pPr>
            <a:r>
              <a:rPr lang="en-US" sz="1742" dirty="0">
                <a:solidFill>
                  <a:srgbClr val="131211"/>
                </a:solidFill>
                <a:latin typeface="Canva Sans"/>
              </a:rPr>
              <a:t>  </a:t>
            </a:r>
          </a:p>
          <a:p>
            <a:pPr>
              <a:lnSpc>
                <a:spcPts val="2438"/>
              </a:lnSpc>
            </a:pPr>
            <a:endParaRPr lang="en-US" sz="1742" dirty="0">
              <a:solidFill>
                <a:srgbClr val="131211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365769" y="3791077"/>
            <a:ext cx="2551375" cy="2622909"/>
          </a:xfrm>
          <a:custGeom>
            <a:avLst/>
            <a:gdLst/>
            <a:ahLst/>
            <a:cxnLst/>
            <a:rect l="l" t="t" r="r" b="b"/>
            <a:pathLst>
              <a:path w="2551375" h="2622909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8498723" y="6552336"/>
            <a:ext cx="4135657" cy="69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spc="399">
                <a:solidFill>
                  <a:srgbClr val="FDFBFB"/>
                </a:solidFill>
                <a:latin typeface="DM Sans Bold"/>
              </a:rPr>
              <a:t>CUSTOMERS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-104775"/>
            <a:ext cx="12843544" cy="92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32"/>
              </a:lnSpc>
            </a:pPr>
            <a:r>
              <a:rPr lang="en-US" sz="5380">
                <a:solidFill>
                  <a:srgbClr val="000000"/>
                </a:solidFill>
                <a:latin typeface="Canva Sans Bold"/>
              </a:rPr>
              <a:t>RECOMMENDATIONS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971550"/>
            <a:ext cx="18288000" cy="841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1"/>
              </a:lnSpc>
            </a:pPr>
            <a:r>
              <a:rPr lang="en-US" sz="2715">
                <a:solidFill>
                  <a:srgbClr val="FF914D"/>
                </a:solidFill>
                <a:latin typeface="Canva Sans Bold"/>
              </a:rPr>
              <a:t>Discount Strategy:</a:t>
            </a:r>
          </a:p>
          <a:p>
            <a:pPr marL="586264" lvl="1" indent="-293132">
              <a:lnSpc>
                <a:spcPts val="3801"/>
              </a:lnSpc>
              <a:buFont typeface="Arial"/>
              <a:buChar char="•"/>
            </a:pPr>
            <a:r>
              <a:rPr lang="en-US" sz="2715">
                <a:solidFill>
                  <a:srgbClr val="000000"/>
                </a:solidFill>
                <a:latin typeface="Canva Sans"/>
              </a:rPr>
              <a:t>Reevaluate the discount strategy, especially for products where discount-based promotions are resulting in negative Incremental Revenue %. Assess whether the discounts are aligning with customer preferences or if adjustments are needed.</a:t>
            </a:r>
          </a:p>
          <a:p>
            <a:pPr marL="586264" lvl="1" indent="-293132">
              <a:lnSpc>
                <a:spcPts val="3801"/>
              </a:lnSpc>
              <a:buFont typeface="Arial"/>
              <a:buChar char="•"/>
            </a:pPr>
            <a:r>
              <a:rPr lang="en-US" sz="2715">
                <a:solidFill>
                  <a:srgbClr val="000000"/>
                </a:solidFill>
                <a:latin typeface="Canva Sans"/>
              </a:rPr>
              <a:t>Given the success of the "500 Cashback" promo type with a lower average discount percentage, consider experimenting with lower discounts in other promotions to test their impact on revenue.</a:t>
            </a:r>
          </a:p>
          <a:p>
            <a:pPr>
              <a:lnSpc>
                <a:spcPts val="3801"/>
              </a:lnSpc>
            </a:pPr>
            <a:endParaRPr lang="en-US" sz="2715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801"/>
              </a:lnSpc>
            </a:pPr>
            <a:r>
              <a:rPr lang="en-US" sz="2715">
                <a:solidFill>
                  <a:srgbClr val="FF914D"/>
                </a:solidFill>
                <a:latin typeface="Canva Sans Bold"/>
              </a:rPr>
              <a:t>Continuous Monitoring:</a:t>
            </a:r>
          </a:p>
          <a:p>
            <a:pPr marL="586264" lvl="1" indent="-293132">
              <a:lnSpc>
                <a:spcPts val="3801"/>
              </a:lnSpc>
              <a:buFont typeface="Arial"/>
              <a:buChar char="•"/>
            </a:pPr>
            <a:r>
              <a:rPr lang="en-US" sz="2715">
                <a:solidFill>
                  <a:srgbClr val="000000"/>
                </a:solidFill>
                <a:latin typeface="Canva Sans"/>
              </a:rPr>
              <a:t>Implement a system for continuous monitoring and evaluation of store performance, campaign effectiveness, and product/category trends. This will allow for quick adjustments based on evolving market dynamics.</a:t>
            </a:r>
          </a:p>
          <a:p>
            <a:pPr>
              <a:lnSpc>
                <a:spcPts val="3801"/>
              </a:lnSpc>
            </a:pPr>
            <a:endParaRPr lang="en-US" sz="2715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801"/>
              </a:lnSpc>
            </a:pPr>
            <a:endParaRPr lang="en-US" sz="2715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681"/>
              </a:lnSpc>
            </a:pPr>
            <a:endParaRPr lang="en-US" sz="2715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681"/>
              </a:lnSpc>
            </a:pPr>
            <a:endParaRPr lang="en-US" sz="2715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681"/>
              </a:lnSpc>
            </a:pPr>
            <a:endParaRPr lang="en-US" sz="2715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438"/>
              </a:lnSpc>
            </a:pPr>
            <a:endParaRPr lang="en-US" sz="2715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438"/>
              </a:lnSpc>
            </a:pPr>
            <a:endParaRPr lang="en-US" sz="2715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438"/>
              </a:lnSpc>
            </a:pPr>
            <a:r>
              <a:rPr lang="en-US" sz="1742">
                <a:solidFill>
                  <a:srgbClr val="131211"/>
                </a:solidFill>
                <a:latin typeface="Canva Sans"/>
              </a:rPr>
              <a:t>  </a:t>
            </a:r>
          </a:p>
          <a:p>
            <a:pPr>
              <a:lnSpc>
                <a:spcPts val="2438"/>
              </a:lnSpc>
            </a:pPr>
            <a:endParaRPr lang="en-US" sz="1742">
              <a:solidFill>
                <a:srgbClr val="131211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561733" y="2105045"/>
            <a:ext cx="8097687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0286710" y="1593846"/>
            <a:ext cx="7120211" cy="7120211"/>
          </a:xfrm>
          <a:custGeom>
            <a:avLst/>
            <a:gdLst/>
            <a:ahLst/>
            <a:cxnLst/>
            <a:rect l="l" t="t" r="r" b="b"/>
            <a:pathLst>
              <a:path w="7120211" h="7120211">
                <a:moveTo>
                  <a:pt x="0" y="0"/>
                </a:moveTo>
                <a:lnTo>
                  <a:pt x="7120211" y="0"/>
                </a:lnTo>
                <a:lnTo>
                  <a:pt x="7120211" y="7120211"/>
                </a:lnTo>
                <a:lnTo>
                  <a:pt x="0" y="7120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273" r="14273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371799" y="6162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3908899" y="6005886"/>
            <a:ext cx="7132181" cy="76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They have their own product brand also Called AtliQ</a:t>
            </a:r>
          </a:p>
        </p:txBody>
      </p:sp>
      <p:sp>
        <p:nvSpPr>
          <p:cNvPr id="18" name="Freeform 18"/>
          <p:cNvSpPr/>
          <p:nvPr/>
        </p:nvSpPr>
        <p:spPr>
          <a:xfrm>
            <a:off x="2384394" y="3750832"/>
            <a:ext cx="1146860" cy="1078048"/>
          </a:xfrm>
          <a:custGeom>
            <a:avLst/>
            <a:gdLst/>
            <a:ahLst/>
            <a:cxnLst/>
            <a:rect l="l" t="t" r="r" b="b"/>
            <a:pathLst>
              <a:path w="1146860" h="1078048">
                <a:moveTo>
                  <a:pt x="0" y="0"/>
                </a:moveTo>
                <a:lnTo>
                  <a:pt x="1146860" y="0"/>
                </a:lnTo>
                <a:lnTo>
                  <a:pt x="1146860" y="1078048"/>
                </a:lnTo>
                <a:lnTo>
                  <a:pt x="0" y="10780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0" y="-47677"/>
            <a:ext cx="10498044" cy="91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1"/>
              </a:lnSpc>
            </a:pPr>
            <a:r>
              <a:rPr lang="en-US" sz="5428" spc="531">
                <a:solidFill>
                  <a:srgbClr val="231F20"/>
                </a:solidFill>
                <a:latin typeface="Oswald Bold"/>
              </a:rPr>
              <a:t>INTRODUCTION TO ATLIQ MART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08899" y="3624745"/>
            <a:ext cx="7132181" cy="1154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AtliQ Mart is a retail giant with over 50 supermarkets all over in the southern region of India</a:t>
            </a:r>
          </a:p>
        </p:txBody>
      </p:sp>
      <p:sp>
        <p:nvSpPr>
          <p:cNvPr id="21" name="Freeform 21"/>
          <p:cNvSpPr/>
          <p:nvPr/>
        </p:nvSpPr>
        <p:spPr>
          <a:xfrm>
            <a:off x="17068800" y="0"/>
            <a:ext cx="1219200" cy="1028700"/>
          </a:xfrm>
          <a:custGeom>
            <a:avLst/>
            <a:gdLst/>
            <a:ahLst/>
            <a:cxnLst/>
            <a:rect l="l" t="t" r="r" b="b"/>
            <a:pathLst>
              <a:path w="1747058" h="1757729">
                <a:moveTo>
                  <a:pt x="0" y="0"/>
                </a:moveTo>
                <a:lnTo>
                  <a:pt x="1747058" y="0"/>
                </a:lnTo>
                <a:lnTo>
                  <a:pt x="1747058" y="1757729"/>
                </a:lnTo>
                <a:lnTo>
                  <a:pt x="0" y="17577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129" t="-23" b="-247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>
            <a:off x="16019777" y="-47677"/>
            <a:ext cx="1026900" cy="914132"/>
          </a:xfrm>
          <a:custGeom>
            <a:avLst/>
            <a:gdLst/>
            <a:ahLst/>
            <a:cxnLst/>
            <a:rect l="l" t="t" r="r" b="b"/>
            <a:pathLst>
              <a:path w="1796208" h="1757729">
                <a:moveTo>
                  <a:pt x="0" y="0"/>
                </a:moveTo>
                <a:lnTo>
                  <a:pt x="1796208" y="0"/>
                </a:lnTo>
                <a:lnTo>
                  <a:pt x="1796208" y="1757729"/>
                </a:lnTo>
                <a:lnTo>
                  <a:pt x="0" y="17577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</a:rPr>
                <a:t>Objective n° 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</a:rPr>
                <a:t>Objective n° 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</a:rPr>
                <a:t>Objective n° 3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8163094" y="6044646"/>
            <a:ext cx="1961813" cy="1846556"/>
          </a:xfrm>
          <a:custGeom>
            <a:avLst/>
            <a:gdLst/>
            <a:ahLst/>
            <a:cxnLst/>
            <a:rect l="l" t="t" r="r" b="b"/>
            <a:pathLst>
              <a:path w="1961813" h="1846556">
                <a:moveTo>
                  <a:pt x="0" y="0"/>
                </a:moveTo>
                <a:lnTo>
                  <a:pt x="1961812" y="0"/>
                </a:lnTo>
                <a:lnTo>
                  <a:pt x="1961812" y="1846556"/>
                </a:lnTo>
                <a:lnTo>
                  <a:pt x="0" y="18465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1398729" y="7891202"/>
            <a:ext cx="1990067" cy="1579616"/>
          </a:xfrm>
          <a:custGeom>
            <a:avLst/>
            <a:gdLst/>
            <a:ahLst/>
            <a:cxnLst/>
            <a:rect l="l" t="t" r="r" b="b"/>
            <a:pathLst>
              <a:path w="1990067" h="1579616">
                <a:moveTo>
                  <a:pt x="0" y="0"/>
                </a:moveTo>
                <a:lnTo>
                  <a:pt x="1990067" y="0"/>
                </a:lnTo>
                <a:lnTo>
                  <a:pt x="1990067" y="1579616"/>
                </a:lnTo>
                <a:lnTo>
                  <a:pt x="0" y="1579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GOALS AND OBJECTIVES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30975" y="4045241"/>
            <a:ext cx="3360904" cy="136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To provide quality products at low budgets to the customers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38875" y="4042536"/>
            <a:ext cx="6254887" cy="677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Improve their Promotional sales in different cities and stores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40758" y="4045241"/>
            <a:ext cx="3360904" cy="136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To generate more profit and revenue during promotional sales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916400" y="0"/>
            <a:ext cx="1371600" cy="1277407"/>
          </a:xfrm>
          <a:custGeom>
            <a:avLst/>
            <a:gdLst/>
            <a:ahLst/>
            <a:cxnLst/>
            <a:rect l="l" t="t" r="r" b="b"/>
            <a:pathLst>
              <a:path w="1747058" h="1757729">
                <a:moveTo>
                  <a:pt x="0" y="0"/>
                </a:moveTo>
                <a:lnTo>
                  <a:pt x="1747058" y="0"/>
                </a:lnTo>
                <a:lnTo>
                  <a:pt x="1747058" y="1757729"/>
                </a:lnTo>
                <a:lnTo>
                  <a:pt x="0" y="175772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129" t="-23" b="-247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>
            <a:off x="15544800" y="0"/>
            <a:ext cx="1371600" cy="1277407"/>
          </a:xfrm>
          <a:custGeom>
            <a:avLst/>
            <a:gdLst/>
            <a:ahLst/>
            <a:cxnLst/>
            <a:rect l="l" t="t" r="r" b="b"/>
            <a:pathLst>
              <a:path w="1796208" h="1757729">
                <a:moveTo>
                  <a:pt x="0" y="0"/>
                </a:moveTo>
                <a:lnTo>
                  <a:pt x="1796208" y="0"/>
                </a:lnTo>
                <a:lnTo>
                  <a:pt x="1796208" y="1757729"/>
                </a:lnTo>
                <a:lnTo>
                  <a:pt x="0" y="175772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779206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2190716" y="5543799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3542437" y="5240576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79206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0" name="Freeform 10"/>
          <p:cNvSpPr/>
          <p:nvPr/>
        </p:nvSpPr>
        <p:spPr>
          <a:xfrm>
            <a:off x="8470755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9217171" y="5206944"/>
            <a:ext cx="534714" cy="53471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162304" y="1954281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14925536" y="5274208"/>
            <a:ext cx="501082" cy="50108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-43076" y="9029225"/>
            <a:ext cx="1720696" cy="1257775"/>
          </a:xfrm>
          <a:custGeom>
            <a:avLst/>
            <a:gdLst/>
            <a:ahLst/>
            <a:cxnLst/>
            <a:rect l="l" t="t" r="r" b="b"/>
            <a:pathLst>
              <a:path w="1720696" h="1257775">
                <a:moveTo>
                  <a:pt x="0" y="0"/>
                </a:moveTo>
                <a:lnTo>
                  <a:pt x="1720696" y="0"/>
                </a:lnTo>
                <a:lnTo>
                  <a:pt x="1720696" y="1257775"/>
                </a:lnTo>
                <a:lnTo>
                  <a:pt x="0" y="12577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3053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0" y="7351605"/>
            <a:ext cx="1677620" cy="1677620"/>
          </a:xfrm>
          <a:custGeom>
            <a:avLst/>
            <a:gdLst/>
            <a:ahLst/>
            <a:cxnLst/>
            <a:rect l="l" t="t" r="r" b="b"/>
            <a:pathLst>
              <a:path w="1677620" h="1677620">
                <a:moveTo>
                  <a:pt x="0" y="0"/>
                </a:moveTo>
                <a:lnTo>
                  <a:pt x="1677620" y="0"/>
                </a:lnTo>
                <a:lnTo>
                  <a:pt x="1677620" y="1677620"/>
                </a:lnTo>
                <a:lnTo>
                  <a:pt x="0" y="16776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190716" y="7037470"/>
            <a:ext cx="3204526" cy="254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Top 10 stores in terms of Incremental Revenue (IR) and bottom 10 stores when it comes to Incremental Sold Units (ISU)</a:t>
            </a: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during the promotional period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59451" y="5941547"/>
            <a:ext cx="3467055" cy="999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STORE PERFROMANCE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70755" y="2372831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162304" y="2372831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007535" y="7037470"/>
            <a:ext cx="3204526" cy="254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Top 2 promotion types that resulted in the highest Incremental</a:t>
            </a: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Revenue and bottom 2 promotion types in terms of their impact on Incremental</a:t>
            </a: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Sold Units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29611" y="5941706"/>
            <a:ext cx="2709833" cy="99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PROMOTION TYPE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824355" y="7037470"/>
            <a:ext cx="3204526" cy="285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Categories saw the most significant lift in sales from the</a:t>
            </a: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promotions.</a:t>
            </a: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Are there specific products that respond exceptionally well or poorly to</a:t>
            </a: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promotions?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679167" y="5932022"/>
            <a:ext cx="2993819" cy="90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2619" spc="256">
                <a:solidFill>
                  <a:srgbClr val="231F20"/>
                </a:solidFill>
                <a:latin typeface="DM Sans Bold"/>
              </a:rPr>
              <a:t>PRODUCT AND CATEGORY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0" y="-171450"/>
            <a:ext cx="15108918" cy="1549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TASKS AND TOOL USED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04" b="-500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0" y="-95250"/>
            <a:ext cx="1056084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OVERVIEW OF SAMPLE DATASET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93D832D7-8C4A-55D0-6E9E-EE058AC16C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5114588"/>
                  </p:ext>
                </p:extLst>
              </p:nvPr>
            </p:nvGraphicFramePr>
            <p:xfrm>
              <a:off x="76200" y="0"/>
              <a:ext cx="18288000" cy="10287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93D832D7-8C4A-55D0-6E9E-EE058AC16C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0" y="0"/>
                <a:ext cx="18288000" cy="10287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365769" y="3791077"/>
            <a:ext cx="2551375" cy="2622909"/>
          </a:xfrm>
          <a:custGeom>
            <a:avLst/>
            <a:gdLst/>
            <a:ahLst/>
            <a:cxnLst/>
            <a:rect l="l" t="t" r="r" b="b"/>
            <a:pathLst>
              <a:path w="2551375" h="2622909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8498723" y="6552336"/>
            <a:ext cx="4135657" cy="69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spc="399">
                <a:solidFill>
                  <a:srgbClr val="FDFBFB"/>
                </a:solidFill>
                <a:latin typeface="DM Sans Bold"/>
              </a:rPr>
              <a:t>CUSTOMERS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-104775"/>
            <a:ext cx="18288000" cy="92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5380">
                <a:solidFill>
                  <a:srgbClr val="000000"/>
                </a:solidFill>
                <a:latin typeface="Canva Sans Bold"/>
              </a:rPr>
              <a:t>STORE PERFORMANCE ANALYSIS AFTER PROMOTION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962025"/>
            <a:ext cx="18288000" cy="1078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914D"/>
                </a:solidFill>
                <a:latin typeface="Canva Sans Bold"/>
              </a:rPr>
              <a:t>Count of Stores and City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: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There are 50 supermarkets distributed in 10 different cities. Bengaluru has the highest number of stores - 10 and Trivandrum, and Vijayawada have the least number of stores 2.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914D"/>
                </a:solidFill>
                <a:latin typeface="Canva Sans Bold"/>
              </a:rPr>
              <a:t>Revenue and Incremental Revenue %:</a:t>
            </a:r>
            <a:r>
              <a:rPr lang="en-US" sz="3399" dirty="0">
                <a:solidFill>
                  <a:srgbClr val="FF914D"/>
                </a:solidFill>
                <a:latin typeface="Canva Sans"/>
              </a:rPr>
              <a:t>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131211"/>
                </a:solidFill>
                <a:latin typeface="Canva Sans"/>
              </a:rPr>
              <a:t>Most Revenue Generated by the city was directly linked with the number of stores present In the city.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131211"/>
                </a:solidFill>
                <a:latin typeface="Canva Sans"/>
              </a:rPr>
              <a:t>The highest Incremental Revenue % was seen in</a:t>
            </a:r>
            <a:r>
              <a:rPr lang="en-US" sz="3399" dirty="0">
                <a:solidFill>
                  <a:srgbClr val="FF914D"/>
                </a:solidFill>
                <a:latin typeface="Canva Sans"/>
              </a:rPr>
              <a:t> </a:t>
            </a:r>
            <a:r>
              <a:rPr lang="en-US" sz="3399" dirty="0">
                <a:solidFill>
                  <a:srgbClr val="FF914D"/>
                </a:solidFill>
                <a:latin typeface="Canva Sans Bold"/>
              </a:rPr>
              <a:t>Madura City(86.81%)</a:t>
            </a:r>
            <a:r>
              <a:rPr lang="en-US" sz="3399" dirty="0">
                <a:solidFill>
                  <a:srgbClr val="131211"/>
                </a:solidFill>
                <a:latin typeface="Canva Sans"/>
              </a:rPr>
              <a:t> which has only 4 stores as compared to</a:t>
            </a:r>
            <a:r>
              <a:rPr lang="en-US" sz="3399" dirty="0">
                <a:solidFill>
                  <a:srgbClr val="FF914D"/>
                </a:solidFill>
                <a:latin typeface="Canva Sans"/>
              </a:rPr>
              <a:t> </a:t>
            </a:r>
            <a:r>
              <a:rPr lang="en-US" sz="3399" dirty="0">
                <a:solidFill>
                  <a:srgbClr val="FF914D"/>
                </a:solidFill>
                <a:latin typeface="Canva Sans Bold"/>
              </a:rPr>
              <a:t>Bengaluru(81.18%)</a:t>
            </a:r>
            <a:r>
              <a:rPr lang="en-US" sz="3399" dirty="0">
                <a:solidFill>
                  <a:srgbClr val="131211"/>
                </a:solidFill>
                <a:latin typeface="Canva Sans"/>
              </a:rPr>
              <a:t> which has 10 stores. Even for </a:t>
            </a:r>
            <a:r>
              <a:rPr lang="en-US" sz="3399" dirty="0" err="1">
                <a:solidFill>
                  <a:srgbClr val="FF914D"/>
                </a:solidFill>
                <a:latin typeface="Canva Sans Bold"/>
              </a:rPr>
              <a:t>Vijaywada</a:t>
            </a:r>
            <a:r>
              <a:rPr lang="en-US" sz="3399" dirty="0">
                <a:solidFill>
                  <a:srgbClr val="131211"/>
                </a:solidFill>
                <a:latin typeface="Canva Sans"/>
              </a:rPr>
              <a:t> City Incremental Revenue % was higher which has only 2 stores</a:t>
            </a:r>
            <a:r>
              <a:rPr lang="en-US" sz="3399" dirty="0">
                <a:solidFill>
                  <a:srgbClr val="FF914D"/>
                </a:solidFill>
                <a:latin typeface="Canva Sans Bold"/>
              </a:rPr>
              <a:t>(79.58%)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131211"/>
                </a:solidFill>
                <a:latin typeface="Canva Sans"/>
              </a:rPr>
              <a:t>Stores in </a:t>
            </a:r>
            <a:r>
              <a:rPr lang="en-US" sz="3399" dirty="0">
                <a:solidFill>
                  <a:srgbClr val="FF914D"/>
                </a:solidFill>
                <a:latin typeface="Canva Sans Bold"/>
              </a:rPr>
              <a:t>Vishakhapatnam</a:t>
            </a:r>
            <a:r>
              <a:rPr lang="en-US" sz="3399" dirty="0">
                <a:solidFill>
                  <a:srgbClr val="131211"/>
                </a:solidFill>
                <a:latin typeface="Canva Sans"/>
              </a:rPr>
              <a:t> and</a:t>
            </a:r>
            <a:r>
              <a:rPr lang="en-US" sz="3399" dirty="0">
                <a:solidFill>
                  <a:srgbClr val="FF914D"/>
                </a:solidFill>
                <a:latin typeface="Canva Sans"/>
              </a:rPr>
              <a:t> </a:t>
            </a:r>
            <a:r>
              <a:rPr lang="en-US" sz="3399" dirty="0">
                <a:solidFill>
                  <a:srgbClr val="FF914D"/>
                </a:solidFill>
                <a:latin typeface="Canva Sans Bold"/>
              </a:rPr>
              <a:t>Hyderabad</a:t>
            </a:r>
            <a:r>
              <a:rPr lang="en-US" sz="3399" dirty="0">
                <a:solidFill>
                  <a:srgbClr val="FF914D"/>
                </a:solidFill>
                <a:latin typeface="Canva Sans"/>
              </a:rPr>
              <a:t> </a:t>
            </a:r>
            <a:r>
              <a:rPr lang="en-US" sz="3399" dirty="0">
                <a:solidFill>
                  <a:srgbClr val="131211"/>
                </a:solidFill>
                <a:latin typeface="Canva Sans"/>
              </a:rPr>
              <a:t>didn't do that well in terms of Incremental Revenue % as Compared to their Revenue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131211"/>
                </a:solidFill>
                <a:latin typeface="Canva Sans"/>
              </a:rPr>
              <a:t>In terms of revenue, every city has generated higher revenue than before but their Incremental Revenue varies.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914D"/>
                </a:solidFill>
                <a:latin typeface="Canva Sans Bold"/>
              </a:rPr>
              <a:t>Incremental Sold Units %:</a:t>
            </a:r>
            <a:r>
              <a:rPr lang="en-US" sz="3399" dirty="0">
                <a:solidFill>
                  <a:srgbClr val="FF914D"/>
                </a:solidFill>
                <a:latin typeface="Canva Sans"/>
              </a:rPr>
              <a:t> </a:t>
            </a:r>
            <a:r>
              <a:rPr lang="en-US" sz="3399" dirty="0">
                <a:solidFill>
                  <a:srgbClr val="131211"/>
                </a:solidFill>
                <a:latin typeface="Canva Sans"/>
              </a:rPr>
              <a:t>Stores in</a:t>
            </a:r>
            <a:r>
              <a:rPr lang="en-US" sz="3399" dirty="0">
                <a:solidFill>
                  <a:srgbClr val="FF914D"/>
                </a:solidFill>
                <a:latin typeface="Canva Sans"/>
              </a:rPr>
              <a:t> </a:t>
            </a:r>
            <a:r>
              <a:rPr lang="en-US" sz="3399" dirty="0">
                <a:solidFill>
                  <a:srgbClr val="FF914D"/>
                </a:solidFill>
                <a:latin typeface="Canva Sans Bold"/>
              </a:rPr>
              <a:t>Vishakhapatnam</a:t>
            </a:r>
            <a:r>
              <a:rPr lang="en-US" sz="3399" dirty="0">
                <a:solidFill>
                  <a:srgbClr val="131211"/>
                </a:solidFill>
                <a:latin typeface="Canva Sans"/>
              </a:rPr>
              <a:t> and </a:t>
            </a:r>
            <a:r>
              <a:rPr lang="en-US" sz="3399" dirty="0">
                <a:solidFill>
                  <a:srgbClr val="FF914D"/>
                </a:solidFill>
                <a:latin typeface="Canva Sans Bold"/>
              </a:rPr>
              <a:t>Mysuru</a:t>
            </a:r>
            <a:r>
              <a:rPr lang="en-US" sz="3399" dirty="0">
                <a:solidFill>
                  <a:srgbClr val="FF914D"/>
                </a:solidFill>
                <a:latin typeface="Canva Sans"/>
              </a:rPr>
              <a:t> </a:t>
            </a:r>
            <a:r>
              <a:rPr lang="en-US" sz="3399" dirty="0">
                <a:solidFill>
                  <a:srgbClr val="131211"/>
                </a:solidFill>
                <a:latin typeface="Canva Sans"/>
                <a:ea typeface="Canva Sans"/>
              </a:rPr>
              <a:t>had the least ﻿incremental Sold Units %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131211"/>
              </a:solidFill>
              <a:latin typeface="Canva Sans"/>
              <a:ea typeface="Canva Sans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131211"/>
                </a:solidFill>
                <a:latin typeface="Canva Sans"/>
              </a:rPr>
              <a:t>  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131211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365769" y="3791077"/>
            <a:ext cx="2551375" cy="2622909"/>
          </a:xfrm>
          <a:custGeom>
            <a:avLst/>
            <a:gdLst/>
            <a:ahLst/>
            <a:cxnLst/>
            <a:rect l="l" t="t" r="r" b="b"/>
            <a:pathLst>
              <a:path w="2551375" h="2622909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8498723" y="6552336"/>
            <a:ext cx="4135657" cy="69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spc="399">
                <a:solidFill>
                  <a:srgbClr val="FDFBFB"/>
                </a:solidFill>
                <a:latin typeface="DM Sans Bold"/>
              </a:rPr>
              <a:t>CUSTOMERS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-104775"/>
            <a:ext cx="9777456" cy="92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5380">
                <a:solidFill>
                  <a:srgbClr val="000000"/>
                </a:solidFill>
                <a:latin typeface="Canva Sans Bold"/>
              </a:rPr>
              <a:t>PROMOTION TYPE ANALYSIS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971550"/>
            <a:ext cx="18288000" cy="11279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61"/>
              </a:lnSpc>
            </a:pPr>
            <a:r>
              <a:rPr lang="en-US" sz="3115" u="sng" dirty="0">
                <a:solidFill>
                  <a:srgbClr val="FF914D"/>
                </a:solidFill>
                <a:latin typeface="Canva Sans Bold"/>
              </a:rPr>
              <a:t>Card Visuals</a:t>
            </a:r>
            <a:r>
              <a:rPr lang="en-US" sz="3115" dirty="0">
                <a:solidFill>
                  <a:srgbClr val="000000"/>
                </a:solidFill>
                <a:latin typeface="Canva Sans Bold"/>
              </a:rPr>
              <a:t>: </a:t>
            </a:r>
          </a:p>
          <a:p>
            <a:pPr marL="672567" lvl="1" indent="-336283">
              <a:lnSpc>
                <a:spcPts val="4361"/>
              </a:lnSpc>
              <a:buFont typeface="Arial"/>
              <a:buChar char="•"/>
            </a:pPr>
            <a:r>
              <a:rPr lang="en-US" sz="3115" dirty="0">
                <a:solidFill>
                  <a:srgbClr val="000000"/>
                </a:solidFill>
                <a:latin typeface="Canva Sans"/>
              </a:rPr>
              <a:t>We generated a total of </a:t>
            </a:r>
            <a:r>
              <a:rPr lang="en-US" sz="3115" dirty="0">
                <a:solidFill>
                  <a:srgbClr val="FF914D"/>
                </a:solidFill>
                <a:latin typeface="Canva Sans Bold"/>
              </a:rPr>
              <a:t>160M</a:t>
            </a:r>
            <a:r>
              <a:rPr lang="en-US" sz="3115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115" dirty="0">
                <a:solidFill>
                  <a:srgbClr val="000000"/>
                </a:solidFill>
                <a:latin typeface="Canva Sans"/>
              </a:rPr>
              <a:t>in Revenue by the </a:t>
            </a:r>
            <a:r>
              <a:rPr lang="en-US" sz="3115" dirty="0">
                <a:solidFill>
                  <a:srgbClr val="FF914D"/>
                </a:solidFill>
                <a:latin typeface="Canva Sans Bold"/>
              </a:rPr>
              <a:t>Diwali Campaign</a:t>
            </a:r>
            <a:r>
              <a:rPr lang="en-US" sz="3115" dirty="0">
                <a:solidFill>
                  <a:srgbClr val="000000"/>
                </a:solidFill>
                <a:latin typeface="Canva Sans"/>
              </a:rPr>
              <a:t> and </a:t>
            </a:r>
            <a:r>
              <a:rPr lang="en-US" sz="3115" dirty="0">
                <a:solidFill>
                  <a:srgbClr val="FF914D"/>
                </a:solidFill>
                <a:latin typeface="Canva Sans Bold"/>
              </a:rPr>
              <a:t>88M</a:t>
            </a:r>
            <a:r>
              <a:rPr lang="en-US" sz="3115" dirty="0">
                <a:solidFill>
                  <a:srgbClr val="000000"/>
                </a:solidFill>
                <a:latin typeface="Canva Sans"/>
              </a:rPr>
              <a:t> in Revenue by the </a:t>
            </a:r>
            <a:r>
              <a:rPr lang="en-US" sz="3115" dirty="0">
                <a:solidFill>
                  <a:srgbClr val="FF914D"/>
                </a:solidFill>
                <a:latin typeface="Canva Sans Bold"/>
              </a:rPr>
              <a:t>Sankranti Campaign.</a:t>
            </a:r>
          </a:p>
          <a:p>
            <a:pPr marL="672567" lvl="1" indent="-336283">
              <a:lnSpc>
                <a:spcPts val="4361"/>
              </a:lnSpc>
              <a:buFont typeface="Arial"/>
              <a:buChar char="•"/>
            </a:pPr>
            <a:r>
              <a:rPr lang="en-US" sz="3115" dirty="0">
                <a:solidFill>
                  <a:srgbClr val="000000"/>
                </a:solidFill>
                <a:latin typeface="Canva Sans"/>
              </a:rPr>
              <a:t>There was an increment of </a:t>
            </a:r>
            <a:r>
              <a:rPr lang="en-US" sz="3115" dirty="0">
                <a:solidFill>
                  <a:srgbClr val="FF914D"/>
                </a:solidFill>
                <a:latin typeface="Canva Sans Bold"/>
              </a:rPr>
              <a:t>226K</a:t>
            </a:r>
            <a:r>
              <a:rPr lang="en-US" sz="3115" dirty="0">
                <a:solidFill>
                  <a:srgbClr val="000000"/>
                </a:solidFill>
                <a:latin typeface="Canva Sans"/>
              </a:rPr>
              <a:t> of sold units than usual sales</a:t>
            </a:r>
          </a:p>
          <a:p>
            <a:pPr marL="672567" lvl="1" indent="-336283">
              <a:lnSpc>
                <a:spcPts val="4361"/>
              </a:lnSpc>
              <a:buFont typeface="Arial"/>
              <a:buChar char="•"/>
            </a:pPr>
            <a:r>
              <a:rPr lang="en-US" sz="3115" dirty="0">
                <a:solidFill>
                  <a:srgbClr val="000000"/>
                </a:solidFill>
                <a:latin typeface="Canva Sans"/>
              </a:rPr>
              <a:t>The overall Average Discount was </a:t>
            </a:r>
            <a:r>
              <a:rPr lang="en-US" sz="3115" dirty="0">
                <a:solidFill>
                  <a:srgbClr val="FF914D"/>
                </a:solidFill>
                <a:latin typeface="Canva Sans Bold"/>
              </a:rPr>
              <a:t>38.84 %</a:t>
            </a:r>
            <a:r>
              <a:rPr lang="en-US" sz="3115" dirty="0">
                <a:solidFill>
                  <a:srgbClr val="000000"/>
                </a:solidFill>
                <a:latin typeface="Canva Sans"/>
              </a:rPr>
              <a:t> and the average discount for </a:t>
            </a:r>
            <a:r>
              <a:rPr lang="en-US" sz="3115" dirty="0">
                <a:solidFill>
                  <a:srgbClr val="FF914D"/>
                </a:solidFill>
                <a:latin typeface="Canva Sans Bold"/>
              </a:rPr>
              <a:t>500 Cashback</a:t>
            </a:r>
            <a:r>
              <a:rPr lang="en-US" sz="3115" dirty="0">
                <a:solidFill>
                  <a:srgbClr val="000000"/>
                </a:solidFill>
                <a:latin typeface="Canva Sans"/>
              </a:rPr>
              <a:t> Promo type was </a:t>
            </a:r>
            <a:r>
              <a:rPr lang="en-US" sz="3115" dirty="0">
                <a:solidFill>
                  <a:srgbClr val="FF914D"/>
                </a:solidFill>
                <a:latin typeface="Canva Sans Bold"/>
              </a:rPr>
              <a:t>16.67% </a:t>
            </a:r>
          </a:p>
          <a:p>
            <a:pPr>
              <a:lnSpc>
                <a:spcPts val="4361"/>
              </a:lnSpc>
            </a:pPr>
            <a:r>
              <a:rPr lang="en-US" sz="3115" u="sng" dirty="0">
                <a:solidFill>
                  <a:srgbClr val="FF914D"/>
                </a:solidFill>
                <a:latin typeface="Canva Sans Bold"/>
              </a:rPr>
              <a:t>Promo Type</a:t>
            </a:r>
            <a:r>
              <a:rPr lang="en-US" sz="3115" dirty="0">
                <a:solidFill>
                  <a:srgbClr val="FF914D"/>
                </a:solidFill>
                <a:latin typeface="Canva Sans Bold"/>
              </a:rPr>
              <a:t>:</a:t>
            </a:r>
            <a:r>
              <a:rPr lang="en-US" sz="3115" dirty="0">
                <a:solidFill>
                  <a:srgbClr val="FF914D"/>
                </a:solidFill>
                <a:latin typeface="Canva Sans"/>
              </a:rPr>
              <a:t> </a:t>
            </a:r>
          </a:p>
          <a:p>
            <a:pPr marL="672567" lvl="1" indent="-336283">
              <a:lnSpc>
                <a:spcPts val="4361"/>
              </a:lnSpc>
              <a:buFont typeface="Arial"/>
              <a:buChar char="•"/>
            </a:pPr>
            <a:r>
              <a:rPr lang="en-US" sz="3115" dirty="0">
                <a:solidFill>
                  <a:srgbClr val="131211"/>
                </a:solidFill>
                <a:latin typeface="Canva Sans"/>
              </a:rPr>
              <a:t>Promo Type </a:t>
            </a:r>
            <a:r>
              <a:rPr lang="en-US" sz="3115" dirty="0">
                <a:solidFill>
                  <a:srgbClr val="FF914D"/>
                </a:solidFill>
                <a:latin typeface="Canva Sans Bold"/>
              </a:rPr>
              <a:t>"500 Cashback"</a:t>
            </a:r>
            <a:r>
              <a:rPr lang="en-US" sz="3115" dirty="0">
                <a:solidFill>
                  <a:srgbClr val="131211"/>
                </a:solidFill>
                <a:latin typeface="Canva Sans"/>
              </a:rPr>
              <a:t> did the best in terms of generating Incremental Revenue % and maintaining the healthy balance between Incremental Revenue and Incremental Sold Quantity, for Promo Type </a:t>
            </a:r>
            <a:r>
              <a:rPr lang="en-US" sz="3115" dirty="0">
                <a:solidFill>
                  <a:srgbClr val="FF914D"/>
                </a:solidFill>
                <a:latin typeface="Canva Sans Bold"/>
              </a:rPr>
              <a:t>"BOGOF"</a:t>
            </a:r>
            <a:r>
              <a:rPr lang="en-US" sz="3115" dirty="0">
                <a:solidFill>
                  <a:srgbClr val="131211"/>
                </a:solidFill>
                <a:latin typeface="Canva Sans"/>
              </a:rPr>
              <a:t> there is a huge difference between Incremental Revenue and Incremental Sold Quantity.</a:t>
            </a:r>
          </a:p>
          <a:p>
            <a:pPr marL="672567" lvl="1" indent="-336283">
              <a:lnSpc>
                <a:spcPts val="4361"/>
              </a:lnSpc>
              <a:buFont typeface="Arial"/>
              <a:buChar char="•"/>
            </a:pPr>
            <a:r>
              <a:rPr lang="en-US" sz="3115" dirty="0">
                <a:solidFill>
                  <a:srgbClr val="131211"/>
                </a:solidFill>
                <a:latin typeface="Canva Sans"/>
              </a:rPr>
              <a:t>There is a Negative Decline in Promo Types: </a:t>
            </a:r>
            <a:r>
              <a:rPr lang="en-US" sz="3115" dirty="0">
                <a:solidFill>
                  <a:srgbClr val="FF914D"/>
                </a:solidFill>
                <a:latin typeface="Canva Sans Bold"/>
              </a:rPr>
              <a:t>"33% OFF", "50 % OFF", "25% OFF".</a:t>
            </a:r>
          </a:p>
          <a:p>
            <a:pPr marL="672567" lvl="1" indent="-336283">
              <a:lnSpc>
                <a:spcPts val="4361"/>
              </a:lnSpc>
              <a:buFont typeface="Arial"/>
              <a:buChar char="•"/>
            </a:pPr>
            <a:r>
              <a:rPr lang="en-US" sz="3115" dirty="0">
                <a:solidFill>
                  <a:srgbClr val="131211"/>
                </a:solidFill>
                <a:latin typeface="Canva Sans"/>
              </a:rPr>
              <a:t>Promo Type </a:t>
            </a:r>
            <a:r>
              <a:rPr lang="en-US" sz="3115" dirty="0">
                <a:solidFill>
                  <a:srgbClr val="FF914D"/>
                </a:solidFill>
                <a:latin typeface="Canva Sans Bold"/>
              </a:rPr>
              <a:t>"25% OFF"</a:t>
            </a:r>
            <a:r>
              <a:rPr lang="en-US" sz="3115" dirty="0">
                <a:solidFill>
                  <a:srgbClr val="131211"/>
                </a:solidFill>
                <a:latin typeface="Canva Sans"/>
              </a:rPr>
              <a:t> didn't go well either with Incremental Revenue or with Incremental Sold Quantity</a:t>
            </a:r>
            <a:r>
              <a:rPr lang="en-US" sz="3115" dirty="0">
                <a:solidFill>
                  <a:srgbClr val="FF914D"/>
                </a:solidFill>
                <a:latin typeface="Canva Sans Bold"/>
              </a:rPr>
              <a:t> </a:t>
            </a:r>
          </a:p>
          <a:p>
            <a:pPr marL="672567" lvl="1" indent="-336283">
              <a:lnSpc>
                <a:spcPts val="4361"/>
              </a:lnSpc>
              <a:buFont typeface="Arial"/>
              <a:buChar char="•"/>
            </a:pPr>
            <a:r>
              <a:rPr lang="en-US" sz="3115" dirty="0">
                <a:solidFill>
                  <a:srgbClr val="131211"/>
                </a:solidFill>
                <a:latin typeface="Canva Sans"/>
              </a:rPr>
              <a:t>Even though Promo Type </a:t>
            </a:r>
            <a:r>
              <a:rPr lang="en-US" sz="3115" dirty="0">
                <a:solidFill>
                  <a:srgbClr val="FF914D"/>
                </a:solidFill>
                <a:latin typeface="Canva Sans Bold"/>
              </a:rPr>
              <a:t>"500 Cashback"</a:t>
            </a:r>
            <a:r>
              <a:rPr lang="en-US" sz="3115" dirty="0">
                <a:solidFill>
                  <a:srgbClr val="FF914D"/>
                </a:solidFill>
                <a:latin typeface="Canva Sans"/>
              </a:rPr>
              <a:t> </a:t>
            </a:r>
            <a:r>
              <a:rPr lang="en-US" sz="3115" dirty="0">
                <a:solidFill>
                  <a:srgbClr val="131211"/>
                </a:solidFill>
                <a:latin typeface="Canva Sans"/>
              </a:rPr>
              <a:t>has a lower Average Discount % (</a:t>
            </a:r>
            <a:r>
              <a:rPr lang="en-US" sz="3115" dirty="0">
                <a:solidFill>
                  <a:srgbClr val="FF914D"/>
                </a:solidFill>
                <a:latin typeface="Canva Sans Bold"/>
              </a:rPr>
              <a:t>16.67%</a:t>
            </a:r>
            <a:r>
              <a:rPr lang="en-US" sz="3115" dirty="0">
                <a:solidFill>
                  <a:srgbClr val="131211"/>
                </a:solidFill>
                <a:latin typeface="Canva Sans"/>
              </a:rPr>
              <a:t>) still it has generated the highest Revenue amongst other Promo Types which has a higher Discount %.</a:t>
            </a:r>
          </a:p>
          <a:p>
            <a:pPr>
              <a:lnSpc>
                <a:spcPts val="3801"/>
              </a:lnSpc>
            </a:pPr>
            <a:endParaRPr lang="en-US" sz="3115" dirty="0">
              <a:solidFill>
                <a:srgbClr val="131211"/>
              </a:solidFill>
              <a:latin typeface="Canva Sans"/>
            </a:endParaRPr>
          </a:p>
          <a:p>
            <a:pPr>
              <a:lnSpc>
                <a:spcPts val="3801"/>
              </a:lnSpc>
            </a:pPr>
            <a:endParaRPr lang="en-US" sz="3115" dirty="0">
              <a:solidFill>
                <a:srgbClr val="131211"/>
              </a:solidFill>
              <a:latin typeface="Canva Sans"/>
            </a:endParaRPr>
          </a:p>
          <a:p>
            <a:pPr>
              <a:lnSpc>
                <a:spcPts val="3801"/>
              </a:lnSpc>
            </a:pPr>
            <a:r>
              <a:rPr lang="en-US" sz="2715" dirty="0">
                <a:solidFill>
                  <a:srgbClr val="131211"/>
                </a:solidFill>
                <a:latin typeface="Canva Sans"/>
              </a:rPr>
              <a:t>  </a:t>
            </a:r>
          </a:p>
          <a:p>
            <a:pPr>
              <a:lnSpc>
                <a:spcPts val="3801"/>
              </a:lnSpc>
            </a:pPr>
            <a:endParaRPr lang="en-US" sz="2715" dirty="0">
              <a:solidFill>
                <a:srgbClr val="131211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365769" y="3791077"/>
            <a:ext cx="2551375" cy="2622909"/>
          </a:xfrm>
          <a:custGeom>
            <a:avLst/>
            <a:gdLst/>
            <a:ahLst/>
            <a:cxnLst/>
            <a:rect l="l" t="t" r="r" b="b"/>
            <a:pathLst>
              <a:path w="2551375" h="2622909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8498723" y="6552336"/>
            <a:ext cx="4135657" cy="69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spc="399">
                <a:solidFill>
                  <a:srgbClr val="FDFBFB"/>
                </a:solidFill>
                <a:latin typeface="DM Sans Bold"/>
              </a:rPr>
              <a:t>CUSTOMERS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-104775"/>
            <a:ext cx="12843544" cy="92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5380">
                <a:solidFill>
                  <a:srgbClr val="000000"/>
                </a:solidFill>
                <a:latin typeface="Canva Sans Bold"/>
              </a:rPr>
              <a:t>PRODUCT AND CATEGORY ANALYSIS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962025"/>
            <a:ext cx="18288000" cy="1025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1"/>
              </a:lnSpc>
            </a:pPr>
            <a:r>
              <a:rPr lang="en-US" sz="3315" u="sng" dirty="0">
                <a:solidFill>
                  <a:srgbClr val="FF914D"/>
                </a:solidFill>
                <a:latin typeface="Canva Sans Bold"/>
              </a:rPr>
              <a:t>Card Visuals</a:t>
            </a:r>
            <a:r>
              <a:rPr lang="en-US" sz="3315" dirty="0">
                <a:solidFill>
                  <a:srgbClr val="000000"/>
                </a:solidFill>
                <a:latin typeface="Canva Sans Bold"/>
              </a:rPr>
              <a:t>: </a:t>
            </a:r>
          </a:p>
          <a:p>
            <a:pPr marL="715746" lvl="1" indent="-357873">
              <a:lnSpc>
                <a:spcPts val="4641"/>
              </a:lnSpc>
              <a:buFont typeface="Arial"/>
              <a:buChar char="•"/>
            </a:pPr>
            <a:r>
              <a:rPr lang="en-US" sz="3315" dirty="0">
                <a:solidFill>
                  <a:srgbClr val="131211"/>
                </a:solidFill>
                <a:latin typeface="Canva Sans"/>
              </a:rPr>
              <a:t>We generated an Overall </a:t>
            </a:r>
            <a:r>
              <a:rPr lang="en-US" sz="3315" dirty="0">
                <a:solidFill>
                  <a:srgbClr val="FF914D"/>
                </a:solidFill>
                <a:latin typeface="Canva Sans Bold"/>
              </a:rPr>
              <a:t>247.98M</a:t>
            </a:r>
            <a:r>
              <a:rPr lang="en-US" sz="3315" dirty="0">
                <a:solidFill>
                  <a:srgbClr val="131211"/>
                </a:solidFill>
                <a:latin typeface="Canva Sans"/>
              </a:rPr>
              <a:t> in Revenue and the overall quantity sold was </a:t>
            </a:r>
            <a:r>
              <a:rPr lang="en-US" sz="3315" dirty="0">
                <a:solidFill>
                  <a:srgbClr val="FF914D"/>
                </a:solidFill>
                <a:latin typeface="Canva Sans Bold"/>
              </a:rPr>
              <a:t>435K</a:t>
            </a:r>
            <a:r>
              <a:rPr lang="en-US" sz="3315" dirty="0">
                <a:solidFill>
                  <a:srgbClr val="131211"/>
                </a:solidFill>
                <a:latin typeface="Canva Sans"/>
              </a:rPr>
              <a:t> from the </a:t>
            </a:r>
            <a:r>
              <a:rPr lang="en-US" sz="3315" dirty="0">
                <a:solidFill>
                  <a:srgbClr val="FF914D"/>
                </a:solidFill>
                <a:latin typeface="Canva Sans Bold"/>
              </a:rPr>
              <a:t>15</a:t>
            </a:r>
            <a:r>
              <a:rPr lang="en-US" sz="3315" dirty="0">
                <a:solidFill>
                  <a:srgbClr val="131211"/>
                </a:solidFill>
                <a:latin typeface="Canva Sans"/>
              </a:rPr>
              <a:t> Products.</a:t>
            </a:r>
          </a:p>
          <a:p>
            <a:pPr marL="715746" lvl="1" indent="-357873">
              <a:lnSpc>
                <a:spcPts val="4641"/>
              </a:lnSpc>
              <a:buFont typeface="Arial"/>
              <a:buChar char="•"/>
            </a:pPr>
            <a:endParaRPr lang="en-US" sz="3315" dirty="0">
              <a:solidFill>
                <a:srgbClr val="131211"/>
              </a:solidFill>
              <a:latin typeface="Canva Sans"/>
            </a:endParaRPr>
          </a:p>
          <a:p>
            <a:pPr>
              <a:lnSpc>
                <a:spcPts val="4641"/>
              </a:lnSpc>
            </a:pPr>
            <a:r>
              <a:rPr lang="en-US" sz="3315" u="sng" dirty="0">
                <a:solidFill>
                  <a:srgbClr val="FF914D"/>
                </a:solidFill>
                <a:latin typeface="Canva Sans Bold"/>
              </a:rPr>
              <a:t>Product and Category</a:t>
            </a:r>
            <a:r>
              <a:rPr lang="en-US" sz="3315" dirty="0">
                <a:solidFill>
                  <a:srgbClr val="FF914D"/>
                </a:solidFill>
                <a:latin typeface="Canva Sans Bold"/>
              </a:rPr>
              <a:t>:</a:t>
            </a:r>
            <a:r>
              <a:rPr lang="en-US" sz="3315" dirty="0">
                <a:solidFill>
                  <a:srgbClr val="FF914D"/>
                </a:solidFill>
                <a:latin typeface="Canva Sans"/>
              </a:rPr>
              <a:t> </a:t>
            </a:r>
          </a:p>
          <a:p>
            <a:pPr marL="715746" lvl="1" indent="-357873">
              <a:lnSpc>
                <a:spcPts val="4641"/>
              </a:lnSpc>
              <a:buFont typeface="Arial"/>
              <a:buChar char="•"/>
            </a:pPr>
            <a:r>
              <a:rPr lang="en-US" sz="3315" dirty="0">
                <a:solidFill>
                  <a:srgbClr val="131211"/>
                </a:solidFill>
                <a:latin typeface="Canva Sans"/>
              </a:rPr>
              <a:t>Category </a:t>
            </a:r>
            <a:r>
              <a:rPr lang="en-US" sz="3315" dirty="0">
                <a:solidFill>
                  <a:srgbClr val="FF914D"/>
                </a:solidFill>
                <a:latin typeface="Canva Sans Bold"/>
              </a:rPr>
              <a:t>Combo1</a:t>
            </a:r>
            <a:r>
              <a:rPr lang="en-US" sz="3315" dirty="0">
                <a:solidFill>
                  <a:srgbClr val="131211"/>
                </a:solidFill>
                <a:latin typeface="Canva Sans"/>
              </a:rPr>
              <a:t> has generated the highest Revenue and has also maintained the balance between both </a:t>
            </a:r>
            <a:r>
              <a:rPr lang="en-US" sz="3315" dirty="0">
                <a:solidFill>
                  <a:srgbClr val="FF914D"/>
                </a:solidFill>
                <a:latin typeface="Canva Sans Bold"/>
              </a:rPr>
              <a:t>Incremental(Revenue and Sold Units)</a:t>
            </a:r>
            <a:r>
              <a:rPr lang="en-US" sz="3315" dirty="0">
                <a:solidFill>
                  <a:srgbClr val="131211"/>
                </a:solidFill>
                <a:latin typeface="Canva Sans Bold"/>
              </a:rPr>
              <a:t>.</a:t>
            </a:r>
          </a:p>
          <a:p>
            <a:pPr marL="715746" lvl="1" indent="-357873">
              <a:lnSpc>
                <a:spcPts val="4641"/>
              </a:lnSpc>
              <a:buFont typeface="Arial"/>
              <a:buChar char="•"/>
            </a:pPr>
            <a:r>
              <a:rPr lang="en-US" sz="3315" dirty="0">
                <a:solidFill>
                  <a:srgbClr val="131211"/>
                </a:solidFill>
                <a:latin typeface="Canva Sans"/>
              </a:rPr>
              <a:t>There is a Negative Trend in the Category</a:t>
            </a:r>
            <a:r>
              <a:rPr lang="en-US" sz="3315" dirty="0">
                <a:solidFill>
                  <a:srgbClr val="FF914D"/>
                </a:solidFill>
                <a:latin typeface="Canva Sans Bold"/>
              </a:rPr>
              <a:t> </a:t>
            </a:r>
            <a:r>
              <a:rPr lang="en-US" sz="3315" dirty="0">
                <a:solidFill>
                  <a:srgbClr val="000000"/>
                </a:solidFill>
                <a:latin typeface="Canva Sans"/>
              </a:rPr>
              <a:t>of</a:t>
            </a:r>
            <a:r>
              <a:rPr lang="en-US" sz="3315" dirty="0">
                <a:solidFill>
                  <a:srgbClr val="FF914D"/>
                </a:solidFill>
                <a:latin typeface="Canva Sans Bold"/>
              </a:rPr>
              <a:t> Personal Care</a:t>
            </a:r>
            <a:r>
              <a:rPr lang="en-US" sz="3315" dirty="0">
                <a:solidFill>
                  <a:srgbClr val="131211"/>
                </a:solidFill>
                <a:latin typeface="Canva Sans"/>
              </a:rPr>
              <a:t> for both Incremental(Revenue and Sold Units).</a:t>
            </a:r>
          </a:p>
          <a:p>
            <a:pPr marL="715746" lvl="1" indent="-357873">
              <a:lnSpc>
                <a:spcPts val="4641"/>
              </a:lnSpc>
              <a:buFont typeface="Arial"/>
              <a:buChar char="•"/>
            </a:pPr>
            <a:r>
              <a:rPr lang="en-US" sz="3315" dirty="0">
                <a:solidFill>
                  <a:srgbClr val="131211"/>
                </a:solidFill>
                <a:latin typeface="Canva Sans"/>
              </a:rPr>
              <a:t>The </a:t>
            </a:r>
            <a:r>
              <a:rPr lang="en-US" sz="3315" dirty="0">
                <a:solidFill>
                  <a:srgbClr val="FF914D"/>
                </a:solidFill>
                <a:latin typeface="Canva Sans Bold"/>
              </a:rPr>
              <a:t>discount-based</a:t>
            </a:r>
            <a:r>
              <a:rPr lang="en-US" sz="3315" dirty="0">
                <a:solidFill>
                  <a:srgbClr val="131211"/>
                </a:solidFill>
                <a:latin typeface="Canva Sans"/>
              </a:rPr>
              <a:t> Promo Types have not performed well as compared to the </a:t>
            </a:r>
            <a:r>
              <a:rPr lang="en-US" sz="3315" dirty="0">
                <a:solidFill>
                  <a:srgbClr val="FF914D"/>
                </a:solidFill>
                <a:latin typeface="Canva Sans Bold"/>
              </a:rPr>
              <a:t>"500 Cashback"</a:t>
            </a:r>
            <a:r>
              <a:rPr lang="en-US" sz="3315" dirty="0">
                <a:solidFill>
                  <a:srgbClr val="131211"/>
                </a:solidFill>
                <a:latin typeface="Canva Sans"/>
              </a:rPr>
              <a:t> and </a:t>
            </a:r>
            <a:r>
              <a:rPr lang="en-US" sz="3315" dirty="0">
                <a:solidFill>
                  <a:srgbClr val="FF914D"/>
                </a:solidFill>
                <a:latin typeface="Canva Sans Bold"/>
              </a:rPr>
              <a:t>"BOGOF"</a:t>
            </a:r>
            <a:r>
              <a:rPr lang="en-US" sz="3315" dirty="0">
                <a:solidFill>
                  <a:srgbClr val="131211"/>
                </a:solidFill>
                <a:latin typeface="Canva Sans"/>
              </a:rPr>
              <a:t> Promo Types.</a:t>
            </a:r>
          </a:p>
          <a:p>
            <a:pPr marL="715746" lvl="1" indent="-357873">
              <a:lnSpc>
                <a:spcPts val="4641"/>
              </a:lnSpc>
              <a:buFont typeface="Arial"/>
              <a:buChar char="•"/>
            </a:pPr>
            <a:r>
              <a:rPr lang="en-US" sz="3315" dirty="0">
                <a:solidFill>
                  <a:srgbClr val="131211"/>
                </a:solidFill>
                <a:latin typeface="Canva Sans"/>
              </a:rPr>
              <a:t>In products where we have given </a:t>
            </a:r>
            <a:r>
              <a:rPr lang="en-US" sz="3315" dirty="0">
                <a:solidFill>
                  <a:srgbClr val="FF914D"/>
                </a:solidFill>
                <a:latin typeface="Canva Sans Bold"/>
              </a:rPr>
              <a:t>discount-based</a:t>
            </a:r>
            <a:r>
              <a:rPr lang="en-US" sz="3315" dirty="0">
                <a:solidFill>
                  <a:srgbClr val="131211"/>
                </a:solidFill>
                <a:latin typeface="Canva Sans"/>
              </a:rPr>
              <a:t> products the Incremental Revenue % is </a:t>
            </a:r>
            <a:r>
              <a:rPr lang="en-US" sz="3315" dirty="0">
                <a:solidFill>
                  <a:srgbClr val="FF914D"/>
                </a:solidFill>
                <a:latin typeface="Canva Sans Bold"/>
              </a:rPr>
              <a:t>Negative</a:t>
            </a:r>
            <a:r>
              <a:rPr lang="en-US" sz="3315" dirty="0">
                <a:solidFill>
                  <a:srgbClr val="131211"/>
                </a:solidFill>
                <a:latin typeface="Canva Sans"/>
              </a:rPr>
              <a:t>.</a:t>
            </a:r>
          </a:p>
          <a:p>
            <a:pPr>
              <a:lnSpc>
                <a:spcPts val="4641"/>
              </a:lnSpc>
            </a:pPr>
            <a:endParaRPr lang="en-US" sz="3315" dirty="0">
              <a:solidFill>
                <a:srgbClr val="131211"/>
              </a:solidFill>
              <a:latin typeface="Canva Sans"/>
            </a:endParaRPr>
          </a:p>
          <a:p>
            <a:pPr>
              <a:lnSpc>
                <a:spcPts val="4221"/>
              </a:lnSpc>
            </a:pPr>
            <a:endParaRPr lang="en-US" sz="3315" dirty="0">
              <a:solidFill>
                <a:srgbClr val="131211"/>
              </a:solidFill>
              <a:latin typeface="Canva Sans"/>
            </a:endParaRPr>
          </a:p>
          <a:p>
            <a:pPr>
              <a:lnSpc>
                <a:spcPts val="4221"/>
              </a:lnSpc>
            </a:pPr>
            <a:endParaRPr lang="en-US" sz="3315" dirty="0">
              <a:solidFill>
                <a:srgbClr val="131211"/>
              </a:solidFill>
              <a:latin typeface="Canva Sans"/>
            </a:endParaRPr>
          </a:p>
          <a:p>
            <a:pPr>
              <a:lnSpc>
                <a:spcPts val="4221"/>
              </a:lnSpc>
            </a:pPr>
            <a:r>
              <a:rPr lang="en-US" sz="3015" dirty="0">
                <a:solidFill>
                  <a:srgbClr val="131211"/>
                </a:solidFill>
                <a:latin typeface="Canva Sans"/>
              </a:rPr>
              <a:t>  </a:t>
            </a:r>
          </a:p>
          <a:p>
            <a:pPr>
              <a:lnSpc>
                <a:spcPts val="4221"/>
              </a:lnSpc>
            </a:pPr>
            <a:endParaRPr lang="en-US" sz="3015" dirty="0">
              <a:solidFill>
                <a:srgbClr val="131211"/>
              </a:solidFill>
              <a:latin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webextensions/webextension1.xml><?xml version="1.0" encoding="utf-8"?>
<we:webextension xmlns:we="http://schemas.microsoft.com/office/webextensions/webextension/2010/11" id="{27AE65A7-CB79-4619-80DF-C1563D027FBF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a227bOBD9FUPAbl6MgrpQl761bveC3S2CJNuXIjBG5NBRK4sqJbnxBvn3HVJ2GydOHCS16yD1kzQkZw7ncMgZ0ReeLJq6hPk7mKL30nut9acpmE+D0Bt61aosxYQFErNIBTGL4zz0A5966botdNV4Ly+8FswE2/dF00FpFZLww+nQg7I8hIl9U1A2OPRqNI2uoCz+w74zNbWmw8uhh+d1qQ1YlccttGjVzqg7vRMU/4XFBaItZniMou2lR1hr0y7e05ApHikOhE+kgRKcZzSm6VsdzM39rVEHbKSrFoqKAFhZKqMsUDlkgYxQBVyEWWDlTVFNysVUvo09mdfWfS2et7k+t57KP5JNq+nykqYqM+77PmNZKLhMkFT60UZtxZQ8eVNXhKnPOA/jVAUChIogijfqas6gXqOL2EWhlB+Hkvk8isMMwY5VRdkuHJHP357XhtglzntdI+Jqok0hyI5j0WDTk3bhjXTZTd3T2xX5se6MwCNUrqlqi3ZOmmQxHddGy85CsngOjaYF49pEb2Xu5Gf6y8ggSaT3kl0OdwxlIR+7ILkJ55Qkdzu/LASaFe97U6T4sQ8SWnDerXuDBfbtWrpmdM6/8P4uiJBe93soO6v24A2NkPpLdUCg6HdqofUBQ+A/XokCN6JxVrZC0GkfzVA1y1jujRlduqclANogSpxh2bd+7tDMyaLrcdXSi6+qaUDREOQS6sY62+4cJJLoAP6F821Oyto+LKpqadiuu9sxryySW3CvqqNORuvWYlvOaElU1ZXlgtA8UCxXkQzRD5HnIHNIdxyiAqY1FJNqjbf6hmcaGff2y6nbbGmf5TyNicwkRRDc53G8YyabVlO/G3Bth2fH3p2+6BnLhPKzKI4DBjLNU0AWBjtkTNGkx7RfVmuPpKkeO4vPirj7uqTnj/tJKmXKIE9y5ApziPEppTev5AwqQdLrOP5BaDqD9wVCB+VgMeQGkD+P/x388uNRHK0FsXEll5SwU8IhPqHsuRnpaa5HZ2Da1WyXXoxE83ruqH5TmGVJEQyvgf/+s7In/dowGC0XwRYzsz4OUsz9gMcZV3EYZhDcI4f4gbTvOsHfca2xtX29Lma6PYG8xOuLf+3yO9Jftps/93q3u89vqDzcHJ943bGhUBh64qwopcHKgbre5cP6s9ptlP7B0uCJntC6ulLp3FPN70ZTKjEf/Dog79fk9Edr/ENPcfCqrsvCbj/fSd8IDD5a0+HiW9Zd2k4XaY+fhYpz5DFETICSkKL4mXqsAjmyAd5Zsh+y2Yn+vN+To35lLj/8wE+iVKQsEai4sh8LlZT+Xhz4j6QcjNw/rm2rYD5QSR9KliYhxygXvny4w19NJgYn0C5e324n1/jcges1bnQpx6AI6Ngdrq7jb121cCXbMVN7N/ue4jSIJNrvb0wBxDznWbwfFN/n07Ww1fvqxPjTpfXhM+6pVEkaB4zHigHLMUj8jLlrj4dcx/ggfJYwyWhRyCiVjDGxUVdNqt7BrCB3aLPmukhEAUZpnkRhrghcxJJ8o85bL59yH9MMMJNhkHERhfSg9iQV2XCzshffIPbtc8xTSBJ3s4VfK5a/BXrw1Gvn4RaD7FmUzLu9qvtZge9dBe5OvnXXG7prmxoEHkKFa645XGRIlIvn26463L9bvt5yXF7+D9wV1XVdIwAA&quot;"/>
    <we:property name="creatorSessionId" value="&quot;75a62edc-748b-4baa-a580-3e4df6dc4479&quot;"/>
    <we:property name="creatorTenantId" value="&quot;6cd41177-8f38-4a9e-85f9-b98dc2075623&quot;"/>
    <we:property name="creatorUserId" value="&quot;10032002B3721646&quot;"/>
    <we:property name="datasetId" value="&quot;f873025c-3377-4cfc-b912-1f1105f71835&quot;"/>
    <we:property name="embedUrl" value="&quot;/reportEmbed?reportId=ec5aca02-3152-4947-abd5-5557b6f66e16&amp;config=eyJjbHVzdGVyVXJsIjoiaHR0cHM6Ly9XQUJJLUlORElBLUNFTlRSQUwtQS1QUklNQVJZLXJlZGlyZWN0LmFuYWx5c2lzLndpbmRvd3MubmV0IiwiZW1iZWRGZWF0dXJlcyI6eyJ1c2FnZU1ldHJpY3NWTmV4dCI6dHJ1ZSwiZGlzYWJsZUFuZ3VsYXJKU0Jvb3RzdHJhcFJlcG9ydEVtYmVkIjp0cnVlfX0%3D&amp;disableSensitivityBanner=true&amp;lrtl=1&quot;"/>
    <we:property name="initialStateBookmark" value="&quot;H4sIAAAAAAAAA+1abVPbOBD+K4xn7vol05Ff5Nh8oyn3Mj0oA1y/dJjMWloFt47lyjaQY/jvt5KTHoFAOFpSMzSf7JW0+2gf7Uob+dKTeV0VMNuHKXrb3hutP0/BfN4KvYFXzmXv37/b2zl8N97f2dslsa6aXJe1t33pNWAm2HzI6xYKq4GEH08GHhTFAUzsm4KixoFXoal1CUX+D3adqakxLV4NPLyoCm3AqjxqoEGr9oy60zvZ9l9bICCa/AyPUDSd9BArbZr5exIyxSPFIQt9kQRKcJ7SmLprdTDX97dGHbCRLhvISwJgZYmM0kBlkAYyQhVwEaaBldd5OSnmU/lv7PGssv5q8KLJ9IX1VPaJbFpNV1c0VZly3/cZS0PB5RBJpR+t1ZZPyZO3dUWY+IzzME5UIECoCKJ4ra76FKoVuoKYoVDKj0PJfB7FYYpgx6q8aOaOyGa7F5UhdonzTteIuJpokwuy41g0WHekXXojXbRT97S7JD/SrRF4iMo1lU3ezEiTzKfjymjZWkgWz4HRtGBcm+iszJz8VJ+PDJJEetvsarBhKHP52EXFbTgnJLnf+UUu0Cx535sixY99kNCA827VGcyxa9fSNaNz/qX3V06EdLo/QNFata/e0gipz8tXBIp+JxZaFzAE/tO1KHAjamflSQg66aIZynoRy50xowv3tABACaLAMyy61i8tmhlZdD2uW3r9VTUNyGuCXEBVW2fbzEEiiQ7gO5w95aSs7YO8LBeG7bq7G/PSIrkD97I66mS0biy2xYwWRJVtUcwJzQLFMhXJEP0QeQYyg2TDISpgWkE+KVd4q2t4oZHxYL+cuGRLeZbzJCYyhwmC4D6P4w0zWTea+t2Cazu8OPbu9UXHWCqUn0ZxHDCQSZYAsjDYIGOKJj2mfFmu3JKmeuwsvijiHuqSjj/uDxMpEwbZMEOuMIMYn9PxZkeeQSlIehPHHkLdGnwoENoot+ZDbgH58+jvrV9+PIrDlSDWruSCDux04BCfUXbcjPQ006NTMM3yaZdejETzZuaofpubRUkRDG6A//6zsjv9yjAYLRbBE57M3BnCxyQFTGUYpFxEIT2onsTBmrN1L1Zh3wLyOWSoncnE4ASa+evuRrbB39pyEdWPyCVVfqabY8gKvJk6VgbvoT5/wupj8IRBtrZcc1P7Waz9j2Jt4InTvJAGSzfHm10+rj4vuc3Kf7XAf6wntDqvTeCBan43mo5zs61ft4jMijj8Zo1/6Clu7VRVkdvo/k76RmDwmzUdzP9PvE/byfzoyf0EMz/gccpVHIYpBA8onXuxz/Qowz+DcqZXiZvWY6f3acubF5DBf6bc55dy/TRUnCOPIWIClIQERU8qjd5U3Ic2wFtL9mOSnejK3J5UuEtz+eF17jBKRMKGAhVX9o5MSen3YsP/RsrByP5xbVsF8wEEDyVLhiHHKBO+fLzDN1MzfmnB9RrXupBjUAR07DbXGyUk2zBTvZt9R3ESRBLttRNTADHPeBr3g+KHFLzC/mm9PDH+fGl9/Iw7KtUwiQPGY8WAZRgM/ZS52/7HfIXgg/DZkElGi0JGiWSMibW6KlK1D2c5uUOb2zqliAKMkmwYhZkicBEbZmt13vHNhVO46npDt01dgcADKHHFNYc7VUuU8+e7rjrc1y2eM0Joclt63D/AnpK+3opcXf0LNbaiI34jAAA=&quot;"/>
    <we:property name="isFiltersActionButtonVisible" value="false"/>
    <we:property name="isVisualContainerHeaderHidden" value="false"/>
    <we:property name="pageDisplayName" value="&quot;Product and Category&quot;"/>
    <we:property name="pageName" value="&quot;ReportSection830f54f5ab31c82fc559&quot;"/>
    <we:property name="pptInsertionSessionID" value="&quot;B8286BB5-EC77-4315-82E8-D087C2A9762A&quot;"/>
    <we:property name="reportEmbeddedTime" value="&quot;2024-02-05T14:23:18.713Z&quot;"/>
    <we:property name="reportName" value="&quot;C9_PowerBI&quot;"/>
    <we:property name="reportState" value="&quot;CONNECTED&quot;"/>
    <we:property name="reportUrl" value="&quot;/links/sGrJYxMMVg?ctid=6cd41177-8f38-4a9e-85f9-b98dc2075623&amp;pbi_source=linkShar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1113</Words>
  <Application>Microsoft Office PowerPoint</Application>
  <PresentationFormat>Custom</PresentationFormat>
  <Paragraphs>120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Montserrat Classic Bold</vt:lpstr>
      <vt:lpstr>Oswald Bold</vt:lpstr>
      <vt:lpstr>DM Sans Bold</vt:lpstr>
      <vt:lpstr>DM Sans</vt:lpstr>
      <vt:lpstr>Canva Sans Bold</vt:lpstr>
      <vt:lpstr>Oswald</vt:lpstr>
      <vt:lpstr>Montserrat Light</vt:lpstr>
      <vt:lpstr>Canva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Aditya Bhardwaj</cp:lastModifiedBy>
  <cp:revision>3</cp:revision>
  <dcterms:created xsi:type="dcterms:W3CDTF">2006-08-16T00:00:00Z</dcterms:created>
  <dcterms:modified xsi:type="dcterms:W3CDTF">2024-02-06T10:54:05Z</dcterms:modified>
  <dc:identifier>DAF76qcmGfE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2024-02-05T14:23:36Z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6cd41177-8f38-4a9e-85f9-b98dc2075623</vt:lpwstr>
  </property>
  <property fmtid="{D5CDD505-2E9C-101B-9397-08002B2CF9AE}" pid="7" name="MSIP_Label_defa4170-0d19-0005-0004-bc88714345d2_ActionId">
    <vt:lpwstr>acf07d17-bb9c-46c8-ae42-f46a39da50f0</vt:lpwstr>
  </property>
  <property fmtid="{D5CDD505-2E9C-101B-9397-08002B2CF9AE}" pid="8" name="MSIP_Label_defa4170-0d19-0005-0004-bc88714345d2_ContentBits">
    <vt:lpwstr>0</vt:lpwstr>
  </property>
</Properties>
</file>